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04" r:id="rId5"/>
    <p:sldId id="314" r:id="rId6"/>
    <p:sldId id="317" r:id="rId7"/>
    <p:sldId id="308" r:id="rId8"/>
    <p:sldId id="288" r:id="rId9"/>
    <p:sldId id="299" r:id="rId10"/>
    <p:sldId id="310" r:id="rId11"/>
    <p:sldId id="303" r:id="rId12"/>
    <p:sldId id="301" r:id="rId13"/>
    <p:sldId id="311" r:id="rId14"/>
    <p:sldId id="313" r:id="rId15"/>
    <p:sldId id="271" r:id="rId16"/>
    <p:sldId id="296" r:id="rId17"/>
    <p:sldId id="316" r:id="rId18"/>
    <p:sldId id="287" r:id="rId19"/>
    <p:sldId id="283" r:id="rId20"/>
    <p:sldId id="300" r:id="rId21"/>
    <p:sldId id="275"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50" autoAdjust="0"/>
  </p:normalViewPr>
  <p:slideViewPr>
    <p:cSldViewPr snapToGrid="0">
      <p:cViewPr varScale="1">
        <p:scale>
          <a:sx n="111" d="100"/>
          <a:sy n="111" d="100"/>
        </p:scale>
        <p:origin x="594" y="9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noFill/>
            </a:ln>
            <a:effectLst/>
          </c:spPr>
          <c:invertIfNegative val="0"/>
          <c:dPt>
            <c:idx val="0"/>
            <c:invertIfNegative val="0"/>
            <c:bubble3D val="0"/>
            <c:spPr>
              <a:solidFill>
                <a:schemeClr val="accent1"/>
              </a:solidFill>
              <a:ln w="22225">
                <a:noFill/>
              </a:ln>
              <a:effectLst/>
            </c:spPr>
            <c:extLst>
              <c:ext xmlns:c16="http://schemas.microsoft.com/office/drawing/2014/chart" uri="{C3380CC4-5D6E-409C-BE32-E72D297353CC}">
                <c16:uniqueId val="{00000003-0D34-4078-9E52-D26608EE9A5A}"/>
              </c:ext>
            </c:extLst>
          </c:dPt>
          <c:dPt>
            <c:idx val="1"/>
            <c:invertIfNegative val="0"/>
            <c:bubble3D val="0"/>
            <c:spPr>
              <a:solidFill>
                <a:schemeClr val="accent1"/>
              </a:solidFill>
              <a:ln w="22225">
                <a:noFill/>
              </a:ln>
              <a:effectLst/>
            </c:spPr>
            <c:extLst>
              <c:ext xmlns:c16="http://schemas.microsoft.com/office/drawing/2014/chart" uri="{C3380CC4-5D6E-409C-BE32-E72D297353CC}">
                <c16:uniqueId val="{00000000-0D34-4078-9E52-D26608EE9A5A}"/>
              </c:ext>
            </c:extLst>
          </c:dPt>
          <c:dPt>
            <c:idx val="2"/>
            <c:invertIfNegative val="0"/>
            <c:bubble3D val="0"/>
            <c:spPr>
              <a:solidFill>
                <a:schemeClr val="accent1"/>
              </a:solidFill>
              <a:ln w="22225">
                <a:noFill/>
              </a:ln>
              <a:effectLst/>
            </c:spPr>
            <c:extLst>
              <c:ext xmlns:c16="http://schemas.microsoft.com/office/drawing/2014/chart" uri="{C3380CC4-5D6E-409C-BE32-E72D297353CC}">
                <c16:uniqueId val="{00000001-0D34-4078-9E52-D26608EE9A5A}"/>
              </c:ext>
            </c:extLst>
          </c:dPt>
          <c:dPt>
            <c:idx val="3"/>
            <c:invertIfNegative val="0"/>
            <c:bubble3D val="0"/>
            <c:spPr>
              <a:solidFill>
                <a:schemeClr val="accent1"/>
              </a:solidFill>
              <a:ln w="21590">
                <a:noFill/>
              </a:ln>
              <a:effectLst/>
            </c:spPr>
            <c:extLst>
              <c:ext xmlns:c16="http://schemas.microsoft.com/office/drawing/2014/chart" uri="{C3380CC4-5D6E-409C-BE32-E72D297353CC}">
                <c16:uniqueId val="{00000002-0D34-4078-9E52-D26608EE9A5A}"/>
              </c:ext>
            </c:extLst>
          </c:dPt>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219"/>
        <c:overlap val="-27"/>
        <c:axId val="694597680"/>
        <c:axId val="694598992"/>
      </c:barChart>
      <c:catAx>
        <c:axId val="694597680"/>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panose="020B0504020202020204" pitchFamily="34" charset="77"/>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15875" cap="flat" cmpd="sng" algn="ctr">
              <a:solidFill>
                <a:schemeClr val="bg1">
                  <a:lumMod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771A-4594-82A0-C89B5BF823A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771A-4594-82A0-C89B5BF823AD}"/>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771A-4594-82A0-C89B5BF823AD}"/>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771A-4594-82A0-C89B5BF823A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71A-4594-82A0-C89B5BF823A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3-21C3-4779-B61E-0C2A0834FDD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4-21C3-4779-B61E-0C2A0834FDDD}"/>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5-21C3-4779-B61E-0C2A0834FDDD}"/>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2-21C3-4779-B61E-0C2A0834FDD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1C3-4779-B61E-0C2A0834FD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752D-4CDD-9674-82BA09E56419}"/>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752D-4CDD-9674-82BA09E56419}"/>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752D-4CDD-9674-82BA09E56419}"/>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752D-4CDD-9674-82BA09E5641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52D-4CDD-9674-82BA09E5641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5-27A9-4B1F-8F71-37D96CFC509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2-27A9-4B1F-8F71-37D96CFC509A}"/>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3-27A9-4B1F-8F71-37D96CFC509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4-27A9-4B1F-8F71-37D96CFC509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7A9-4B1F-8F71-37D96CFC509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CFE1CB-5142-FC78-2F39-D8DC96088C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CFE54F5-996F-0C34-2255-2867374937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055269-0315-4BB9-906F-6AA4BA45286E}" type="datetimeFigureOut">
              <a:rPr lang="en-US" smtClean="0"/>
              <a:t>8/6/2022</a:t>
            </a:fld>
            <a:endParaRPr lang="en-US"/>
          </a:p>
        </p:txBody>
      </p:sp>
      <p:sp>
        <p:nvSpPr>
          <p:cNvPr id="4" name="Footer Placeholder 3">
            <a:extLst>
              <a:ext uri="{FF2B5EF4-FFF2-40B4-BE49-F238E27FC236}">
                <a16:creationId xmlns:a16="http://schemas.microsoft.com/office/drawing/2014/main" id="{A000299E-41B8-7CCB-15EA-88E94DE78C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ACF2CA5-710C-027B-E3E3-2A590CD45D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15EFF6-B7C5-40D4-9228-C19AEABEC8D5}" type="slidenum">
              <a:rPr lang="en-US" smtClean="0"/>
              <a:t>‹#›</a:t>
            </a:fld>
            <a:endParaRPr lang="en-US"/>
          </a:p>
        </p:txBody>
      </p:sp>
    </p:spTree>
    <p:extLst>
      <p:ext uri="{BB962C8B-B14F-4D97-AF65-F5344CB8AC3E}">
        <p14:creationId xmlns:p14="http://schemas.microsoft.com/office/powerpoint/2010/main" val="624138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8/6/2022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218321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02879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420330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8/1/2022</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err="1"/>
              <a:t>GigMe</a:t>
            </a:r>
            <a:r>
              <a:rPr lang="en-US" dirty="0"/>
              <a:t> Job Market Place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hyperlink" Target="mailto:info@roostercoop.ninja"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normAutofit fontScale="90000"/>
          </a:bodyPr>
          <a:lstStyle/>
          <a:p>
            <a:r>
              <a:rPr lang="en-US" dirty="0" err="1">
                <a:ea typeface="Meiryo" panose="020B0604030504040204" pitchFamily="34" charset="-128"/>
              </a:rPr>
              <a:t>dsmarket</a:t>
            </a:r>
            <a:r>
              <a:rPr lang="en-US" dirty="0"/>
              <a:t> </a:t>
            </a:r>
            <a:r>
              <a:rPr lang="en-US" dirty="0" err="1"/>
              <a:t>POlygon</a:t>
            </a:r>
            <a:r>
              <a:rPr lang="en-US" dirty="0"/>
              <a:t>: PITCH DECK</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Derek Hahn </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ZA" dirty="0"/>
              <a:t>$3B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ZA" dirty="0"/>
              <a:t>OPPORTUNITY TO BUILD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a:lstStyle/>
          <a:p>
            <a:r>
              <a:rPr lang="en-ZA" noProof="1"/>
              <a:t>Addressable market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ZA" dirty="0"/>
              <a:t>$2B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r>
              <a:rPr lang="en-ZA" dirty="0"/>
              <a:t>FREEDOM TO INVENT</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r>
              <a:rPr lang="en-US" dirty="0"/>
              <a:t>Serviceable market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ZA" dirty="0"/>
              <a:t>$1B</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ZA" dirty="0"/>
              <a:t>FEW </a:t>
            </a:r>
          </a:p>
          <a:p>
            <a:r>
              <a:rPr lang="en-ZA" dirty="0"/>
              <a:t>COMPETITORS</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r>
              <a:rPr lang="en-ZA" noProof="1"/>
              <a:t>Obtainable market</a:t>
            </a:r>
            <a:endParaRPr lang="en-US" dirty="0"/>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Future features</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r>
              <a:rPr lang="en-US" dirty="0"/>
              <a:t>Roll out drafts to local companies in the region to help establish the product</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general public and monitor press and regional market trends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OCT 20XX</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Gather feedback from architectural firms and commercial business owners to expand availability of the product</a:t>
            </a:r>
          </a:p>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3DD6D01-2071-4296-A5E4-539BB859A510}"/>
              </a:ext>
            </a:extLst>
          </p:cNvPr>
          <p:cNvSpPr>
            <a:spLocks noGrp="1"/>
          </p:cNvSpPr>
          <p:nvPr>
            <p:ph type="title"/>
          </p:nvPr>
        </p:nvSpPr>
        <p:spPr>
          <a:xfrm>
            <a:off x="1572768" y="704088"/>
            <a:ext cx="9052560" cy="640080"/>
          </a:xfrm>
        </p:spPr>
        <p:txBody>
          <a:bodyPr/>
          <a:lstStyle/>
          <a:p>
            <a:r>
              <a:rPr lang="en-US" dirty="0"/>
              <a:t>TRACTION</a:t>
            </a:r>
          </a:p>
        </p:txBody>
      </p:sp>
      <p:sp>
        <p:nvSpPr>
          <p:cNvPr id="18" name="Text Placeholder 17">
            <a:extLst>
              <a:ext uri="{FF2B5EF4-FFF2-40B4-BE49-F238E27FC236}">
                <a16:creationId xmlns:a16="http://schemas.microsoft.com/office/drawing/2014/main" id="{13CBBB27-FAA2-494A-BBC2-D74BCEEFC8A5}"/>
              </a:ext>
            </a:extLst>
          </p:cNvPr>
          <p:cNvSpPr>
            <a:spLocks noGrp="1"/>
          </p:cNvSpPr>
          <p:nvPr>
            <p:ph type="body" sz="quarter" idx="14"/>
          </p:nvPr>
        </p:nvSpPr>
        <p:spPr>
          <a:xfrm>
            <a:off x="1572768" y="1389888"/>
            <a:ext cx="9052560" cy="395859"/>
          </a:xfrm>
        </p:spPr>
        <p:txBody>
          <a:bodyPr/>
          <a:lstStyle/>
          <a:p>
            <a:r>
              <a:rPr lang="en-ZA" dirty="0"/>
              <a:t>Forecasting for success</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41248" y="2002536"/>
            <a:ext cx="5157216" cy="393192"/>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503281565"/>
              </p:ext>
            </p:extLst>
          </p:nvPr>
        </p:nvGraphicFramePr>
        <p:xfrm>
          <a:off x="923925" y="2670175"/>
          <a:ext cx="4900295" cy="3201517"/>
        </p:xfrm>
        <a:graphic>
          <a:graphicData uri="http://schemas.openxmlformats.org/drawingml/2006/table">
            <a:tbl>
              <a:tblPr firstRow="1" bandRow="1">
                <a:tableStyleId>{3B4B98B0-60AC-42C2-AFA5-B58CD77FA1E5}</a:tableStyleId>
              </a:tblPr>
              <a:tblGrid>
                <a:gridCol w="980059">
                  <a:extLst>
                    <a:ext uri="{9D8B030D-6E8A-4147-A177-3AD203B41FA5}">
                      <a16:colId xmlns:a16="http://schemas.microsoft.com/office/drawing/2014/main" val="3233966979"/>
                    </a:ext>
                  </a:extLst>
                </a:gridCol>
                <a:gridCol w="980059">
                  <a:extLst>
                    <a:ext uri="{9D8B030D-6E8A-4147-A177-3AD203B41FA5}">
                      <a16:colId xmlns:a16="http://schemas.microsoft.com/office/drawing/2014/main" val="1158840958"/>
                    </a:ext>
                  </a:extLst>
                </a:gridCol>
                <a:gridCol w="980059">
                  <a:extLst>
                    <a:ext uri="{9D8B030D-6E8A-4147-A177-3AD203B41FA5}">
                      <a16:colId xmlns:a16="http://schemas.microsoft.com/office/drawing/2014/main" val="1014947327"/>
                    </a:ext>
                  </a:extLst>
                </a:gridCol>
                <a:gridCol w="980059">
                  <a:extLst>
                    <a:ext uri="{9D8B030D-6E8A-4147-A177-3AD203B41FA5}">
                      <a16:colId xmlns:a16="http://schemas.microsoft.com/office/drawing/2014/main" val="2653728004"/>
                    </a:ext>
                  </a:extLst>
                </a:gridCol>
                <a:gridCol w="980059">
                  <a:extLst>
                    <a:ext uri="{9D8B030D-6E8A-4147-A177-3AD203B41FA5}">
                      <a16:colId xmlns:a16="http://schemas.microsoft.com/office/drawing/2014/main" val="4218738779"/>
                    </a:ext>
                  </a:extLst>
                </a:gridCol>
              </a:tblGrid>
              <a:tr h="903121">
                <a:tc>
                  <a:txBody>
                    <a:bodyPr/>
                    <a:lstStyle/>
                    <a:p>
                      <a:endParaRPr lang="en-US" sz="1400" dirty="0"/>
                    </a:p>
                  </a:txBody>
                  <a:tcPr>
                    <a:lnB w="12700" cap="flat" cmpd="sng" algn="ctr">
                      <a:solidFill>
                        <a:schemeClr val="accent1"/>
                      </a:solidFill>
                      <a:prstDash val="solid"/>
                      <a:round/>
                      <a:headEnd type="none" w="med" len="med"/>
                      <a:tailEnd type="none" w="med" len="med"/>
                    </a:lnB>
                    <a:noFill/>
                  </a:tcPr>
                </a:tc>
                <a:tc>
                  <a:txBody>
                    <a:bodyPr/>
                    <a:lstStyle/>
                    <a:p>
                      <a:pPr algn="r"/>
                      <a:r>
                        <a:rPr lang="en-US" sz="1200" b="0" dirty="0"/>
                        <a:t>Clients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Orders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Gross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Net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13590700"/>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1100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$7,000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30826746"/>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$16,000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333721"/>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$25,000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21589815"/>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noFill/>
                  </a:tcPr>
                </a:tc>
                <a:tc>
                  <a:txBody>
                    <a:bodyPr/>
                    <a:lstStyle/>
                    <a:p>
                      <a:pPr algn="r"/>
                      <a:r>
                        <a:rPr lang="en-US" sz="1200" dirty="0"/>
                        <a:t>40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algn="r"/>
                      <a:r>
                        <a:rPr lang="en-US" sz="1200" dirty="0"/>
                        <a:t>400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$40,000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00800" y="2002536"/>
            <a:ext cx="4334256" cy="393192"/>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141165255"/>
              </p:ext>
            </p:extLst>
          </p:nvPr>
        </p:nvGraphicFramePr>
        <p:xfrm>
          <a:off x="6364288" y="2533650"/>
          <a:ext cx="5165725" cy="3694113"/>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B0BFBAF-738B-42EB-AB0A-506992C08B57}"/>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582DB33F-6F3F-4A62-B0DD-F747DDE7E55E}"/>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3DD33746-F3B9-43A4-82DB-0DC78664A43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solidFill>
                  <a:schemeClr val="tx1"/>
                </a:solidFill>
              </a:rPr>
              <a:t>TWO-YEAR ACTION PLAN</a:t>
            </a:r>
          </a:p>
        </p:txBody>
      </p:sp>
      <p:sp>
        <p:nvSpPr>
          <p:cNvPr id="135" name="Text Placeholder 31">
            <a:extLst>
              <a:ext uri="{FF2B5EF4-FFF2-40B4-BE49-F238E27FC236}">
                <a16:creationId xmlns:a16="http://schemas.microsoft.com/office/drawing/2014/main" id="{0BE39453-7577-44CC-8A1C-7FC48A0BBE73}"/>
              </a:ext>
            </a:extLst>
          </p:cNvPr>
          <p:cNvSpPr txBox="1">
            <a:spLocks/>
          </p:cNvSpPr>
          <p:nvPr/>
        </p:nvSpPr>
        <p:spPr>
          <a:xfrm>
            <a:off x="2167128" y="25881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Draft plans</a:t>
            </a:r>
            <a:endParaRPr lang="en-ZA" sz="1200" dirty="0"/>
          </a:p>
        </p:txBody>
      </p:sp>
      <p:sp>
        <p:nvSpPr>
          <p:cNvPr id="137" name="Text Placeholder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59" name="Text Placeholder 31">
            <a:extLst>
              <a:ext uri="{FF2B5EF4-FFF2-40B4-BE49-F238E27FC236}">
                <a16:creationId xmlns:a16="http://schemas.microsoft.com/office/drawing/2014/main" id="{D72A9B46-CAC1-4684-99F6-25D9F1303002}"/>
              </a:ext>
            </a:extLst>
          </p:cNvPr>
          <p:cNvSpPr txBox="1">
            <a:spLocks/>
          </p:cNvSpPr>
          <p:nvPr/>
        </p:nvSpPr>
        <p:spPr>
          <a:xfrm>
            <a:off x="4517640" y="2578608"/>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Run focus groups</a:t>
            </a:r>
            <a:endParaRPr lang="en-ZA" sz="1200" dirty="0"/>
          </a:p>
        </p:txBody>
      </p:sp>
      <p:sp>
        <p:nvSpPr>
          <p:cNvPr id="60" name="Text Placeholder 32">
            <a:extLst>
              <a:ext uri="{FF2B5EF4-FFF2-40B4-BE49-F238E27FC236}">
                <a16:creationId xmlns:a16="http://schemas.microsoft.com/office/drawing/2014/main" id="{372C63D9-4978-475C-890E-EEDC00DFC969}"/>
              </a:ext>
            </a:extLst>
          </p:cNvPr>
          <p:cNvSpPr txBox="1">
            <a:spLocks/>
          </p:cNvSpPr>
          <p:nvPr/>
        </p:nvSpPr>
        <p:spPr>
          <a:xfrm>
            <a:off x="4569369"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May 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576836"/>
            <a:ext cx="1793875" cy="696885"/>
          </a:xfrm>
          <a:ln w="22225">
            <a:solidFill>
              <a:schemeClr val="tx1"/>
            </a:solidFill>
          </a:ln>
        </p:spPr>
        <p:txBody>
          <a:bodyPr>
            <a:normAutofit/>
          </a:bodyPr>
          <a:lstStyle/>
          <a:p>
            <a:r>
              <a:rPr lang="en-ZA" dirty="0">
                <a:cs typeface="Calibri Light"/>
              </a:rPr>
              <a:t>Gather feedback</a:t>
            </a:r>
            <a:endParaRPr lang="en-ZA" dirty="0"/>
          </a:p>
        </p:txBody>
      </p:sp>
      <p:sp>
        <p:nvSpPr>
          <p:cNvPr id="33" name="Text Placeholder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r>
              <a:rPr lang="en-ZA" dirty="0"/>
              <a:t>Oct 20XX</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rmAutofit/>
          </a:bodyPr>
          <a:lstStyle/>
          <a:p>
            <a:r>
              <a:rPr lang="en-ZA" dirty="0">
                <a:solidFill>
                  <a:schemeClr val="tx1"/>
                </a:solidFill>
              </a:rPr>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rm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rm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rm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rm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rm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rm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rm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rm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rm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rm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a:normAutofit/>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rmAutofit/>
          </a:bodyPr>
          <a:lstStyle/>
          <a:p>
            <a:r>
              <a:rPr lang="en-ZA" dirty="0">
                <a:solidFill>
                  <a:schemeClr val="tx1"/>
                </a:solidFill>
              </a:rPr>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rm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rm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rm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rm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rm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rm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rm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rm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rm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rm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rmAutofit/>
          </a:bodyPr>
          <a:lstStyle/>
          <a:p>
            <a:r>
              <a:rPr lang="en-ZA" dirty="0"/>
              <a:t>DEC</a:t>
            </a:r>
          </a:p>
        </p:txBody>
      </p:sp>
      <p:sp>
        <p:nvSpPr>
          <p:cNvPr id="97" name="Rectangle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1">
            <a:extLst>
              <a:ext uri="{FF2B5EF4-FFF2-40B4-BE49-F238E27FC236}">
                <a16:creationId xmlns:a16="http://schemas.microsoft.com/office/drawing/2014/main" id="{C091014C-382D-40BC-8967-BC466535FE41}"/>
              </a:ext>
            </a:extLst>
          </p:cNvPr>
          <p:cNvSpPr txBox="1">
            <a:spLocks/>
          </p:cNvSpPr>
          <p:nvPr/>
        </p:nvSpPr>
        <p:spPr>
          <a:xfrm>
            <a:off x="2162250" y="4825677"/>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endParaRPr lang="en-ZA" sz="1200" dirty="0"/>
          </a:p>
        </p:txBody>
      </p:sp>
      <p:sp>
        <p:nvSpPr>
          <p:cNvPr id="65" name="Text Placeholder 32">
            <a:extLst>
              <a:ext uri="{FF2B5EF4-FFF2-40B4-BE49-F238E27FC236}">
                <a16:creationId xmlns:a16="http://schemas.microsoft.com/office/drawing/2014/main" id="{677ED2BA-D7A9-4762-8048-3440D8AE4E19}"/>
              </a:ext>
            </a:extLst>
          </p:cNvPr>
          <p:cNvSpPr txBox="1">
            <a:spLocks/>
          </p:cNvSpPr>
          <p:nvPr/>
        </p:nvSpPr>
        <p:spPr>
          <a:xfrm>
            <a:off x="2213979" y="523673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129" name="Text Placeholder 31">
            <a:extLst>
              <a:ext uri="{FF2B5EF4-FFF2-40B4-BE49-F238E27FC236}">
                <a16:creationId xmlns:a16="http://schemas.microsoft.com/office/drawing/2014/main" id="{E7A92AA8-93B1-4158-A435-475632A0529E}"/>
              </a:ext>
            </a:extLst>
          </p:cNvPr>
          <p:cNvSpPr txBox="1">
            <a:spLocks/>
          </p:cNvSpPr>
          <p:nvPr/>
        </p:nvSpPr>
        <p:spPr>
          <a:xfrm>
            <a:off x="6115125" y="4844727"/>
            <a:ext cx="1793875" cy="696885"/>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b="1" dirty="0">
                <a:solidFill>
                  <a:schemeClr val="tx1"/>
                </a:solidFill>
                <a:cs typeface="Calibri Light"/>
              </a:rPr>
              <a:t>Regional launch</a:t>
            </a:r>
            <a:endParaRPr lang="en-ZA" sz="1200" b="1" dirty="0">
              <a:solidFill>
                <a:schemeClr val="tx1"/>
              </a:solidFill>
            </a:endParaRPr>
          </a:p>
        </p:txBody>
      </p:sp>
      <p:sp>
        <p:nvSpPr>
          <p:cNvPr id="131" name="Text Placeholder 32">
            <a:extLst>
              <a:ext uri="{FF2B5EF4-FFF2-40B4-BE49-F238E27FC236}">
                <a16:creationId xmlns:a16="http://schemas.microsoft.com/office/drawing/2014/main" id="{8D5885A9-A504-4F4D-A50D-10FA6BB3DCAA}"/>
              </a:ext>
            </a:extLst>
          </p:cNvPr>
          <p:cNvSpPr txBox="1">
            <a:spLocks/>
          </p:cNvSpPr>
          <p:nvPr/>
        </p:nvSpPr>
        <p:spPr>
          <a:xfrm>
            <a:off x="6166854" y="52557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tx1"/>
                </a:solidFill>
              </a:rPr>
              <a:t>July 20XX</a:t>
            </a:r>
          </a:p>
        </p:txBody>
      </p:sp>
      <p:sp>
        <p:nvSpPr>
          <p:cNvPr id="55" name="Text Placeholder 31">
            <a:extLst>
              <a:ext uri="{FF2B5EF4-FFF2-40B4-BE49-F238E27FC236}">
                <a16:creationId xmlns:a16="http://schemas.microsoft.com/office/drawing/2014/main" id="{0FEF2CB2-CF18-495D-ABAF-F9DCE388D255}"/>
              </a:ext>
            </a:extLst>
          </p:cNvPr>
          <p:cNvSpPr txBox="1">
            <a:spLocks/>
          </p:cNvSpPr>
          <p:nvPr/>
        </p:nvSpPr>
        <p:spPr>
          <a:xfrm>
            <a:off x="9509314" y="48029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Deliver to client</a:t>
            </a:r>
            <a:endParaRPr lang="en-ZA" sz="1200" dirty="0"/>
          </a:p>
        </p:txBody>
      </p:sp>
      <p:sp>
        <p:nvSpPr>
          <p:cNvPr id="56" name="Text Placeholder 32">
            <a:extLst>
              <a:ext uri="{FF2B5EF4-FFF2-40B4-BE49-F238E27FC236}">
                <a16:creationId xmlns:a16="http://schemas.microsoft.com/office/drawing/2014/main" id="{87A1BFF9-7BE1-47F2-B021-73DC4765CEB7}"/>
              </a:ext>
            </a:extLst>
          </p:cNvPr>
          <p:cNvSpPr txBox="1">
            <a:spLocks/>
          </p:cNvSpPr>
          <p:nvPr/>
        </p:nvSpPr>
        <p:spPr>
          <a:xfrm>
            <a:off x="9561043" y="5213994"/>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Dec 20XX</a:t>
            </a:r>
          </a:p>
        </p:txBody>
      </p:sp>
      <p:sp>
        <p:nvSpPr>
          <p:cNvPr id="178" name="Date Placeholder 177">
            <a:extLst>
              <a:ext uri="{FF2B5EF4-FFF2-40B4-BE49-F238E27FC236}">
                <a16:creationId xmlns:a16="http://schemas.microsoft.com/office/drawing/2014/main" id="{45974408-3596-4B64-BCF3-2708B998BA35}"/>
              </a:ext>
            </a:extLst>
          </p:cNvPr>
          <p:cNvSpPr>
            <a:spLocks noGrp="1"/>
          </p:cNvSpPr>
          <p:nvPr>
            <p:ph type="dt" sz="half" idx="61"/>
          </p:nvPr>
        </p:nvSpPr>
        <p:spPr/>
        <p:txBody>
          <a:bodyPr/>
          <a:lstStyle/>
          <a:p>
            <a:r>
              <a:rPr lang="en-US" dirty="0"/>
              <a:t>7/1/20XX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p:txBody>
          <a:bodyPr/>
          <a:lstStyle/>
          <a:p>
            <a:r>
              <a:rPr lang="en-ZA" dirty="0"/>
              <a:t>Pitch deck title</a:t>
            </a:r>
          </a:p>
        </p:txBody>
      </p:sp>
      <p:sp>
        <p:nvSpPr>
          <p:cNvPr id="146" name="Slide Number Placeholder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1801800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2448519139"/>
              </p:ext>
            </p:extLst>
          </p:nvPr>
        </p:nvGraphicFramePr>
        <p:xfrm>
          <a:off x="915925" y="1690687"/>
          <a:ext cx="10360150" cy="4349163"/>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fontAlgn="b"/>
                      <a:endParaRPr lang="en-US" sz="1400" b="0" i="0" u="none" strike="noStrike" dirty="0">
                        <a:solidFill>
                          <a:schemeClr val="tx1"/>
                        </a:solidFill>
                        <a:effectLst/>
                        <a:latin typeface="+mn-lt"/>
                      </a:endParaRPr>
                    </a:p>
                  </a:txBody>
                  <a:tcPr marL="288000" anchor="b">
                    <a:solidFill>
                      <a:schemeClr val="accent6"/>
                    </a:solidFill>
                  </a:tcPr>
                </a:tc>
                <a:tc>
                  <a:txBody>
                    <a:bodyPr/>
                    <a:lstStyle/>
                    <a:p>
                      <a:pPr algn="r" fontAlgn="b"/>
                      <a:r>
                        <a:rPr lang="en-US" sz="1200" b="1" i="0" u="none" strike="noStrike" dirty="0">
                          <a:solidFill>
                            <a:schemeClr val="tx1"/>
                          </a:solidFill>
                          <a:effectLst/>
                          <a:latin typeface="+mn-lt"/>
                        </a:rPr>
                        <a:t>YEAR 1</a:t>
                      </a:r>
                    </a:p>
                  </a:txBody>
                  <a:tcPr anchor="ctr">
                    <a:solidFill>
                      <a:schemeClr val="accent6"/>
                    </a:solidFill>
                  </a:tcPr>
                </a:tc>
                <a:tc>
                  <a:txBody>
                    <a:bodyPr/>
                    <a:lstStyle/>
                    <a:p>
                      <a:pPr algn="r" fontAlgn="b"/>
                      <a:r>
                        <a:rPr lang="en-US" sz="1200" b="1" u="none" strike="noStrike" dirty="0">
                          <a:solidFill>
                            <a:schemeClr val="tx1"/>
                          </a:solidFill>
                          <a:effectLst/>
                        </a:rPr>
                        <a:t>YEAR 2</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r>
                        <a:rPr lang="en-US" sz="1200" b="1" u="none" strike="noStrike" dirty="0">
                          <a:solidFill>
                            <a:schemeClr val="tx1"/>
                          </a:solidFill>
                          <a:effectLst/>
                        </a:rPr>
                        <a:t>YEAR 3</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endParaRPr lang="en-US" sz="1200" b="0" i="0" u="none" strike="noStrike" dirty="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fontAlgn="b"/>
                      <a:r>
                        <a:rPr lang="en-US" sz="1200" b="0" u="none" strike="noStrike" dirty="0">
                          <a:solidFill>
                            <a:schemeClr val="tx1"/>
                          </a:solidFill>
                          <a:effectLst/>
                        </a:rPr>
                        <a:t>Income</a:t>
                      </a:r>
                      <a:endParaRPr lang="en-US" sz="1200" b="0" i="0" u="none" strike="noStrike" dirty="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Date Placeholder 1">
            <a:extLst>
              <a:ext uri="{FF2B5EF4-FFF2-40B4-BE49-F238E27FC236}">
                <a16:creationId xmlns:a16="http://schemas.microsoft.com/office/drawing/2014/main" id="{F44A1DC4-19D5-48CE-B703-A27A1FE44549}"/>
              </a:ext>
            </a:extLst>
          </p:cNvPr>
          <p:cNvSpPr>
            <a:spLocks noGrp="1"/>
          </p:cNvSpPr>
          <p:nvPr>
            <p:ph type="dt" sz="half" idx="10"/>
          </p:nvPr>
        </p:nvSpPr>
        <p:spPr/>
        <p:txBody>
          <a:bodyPr/>
          <a:lstStyle/>
          <a:p>
            <a:r>
              <a:rPr lang="en-US" dirty="0"/>
              <a:t>7/1/20XX</a:t>
            </a:r>
          </a:p>
        </p:txBody>
      </p:sp>
      <p:sp>
        <p:nvSpPr>
          <p:cNvPr id="3" name="Footer Placeholder 2">
            <a:extLst>
              <a:ext uri="{FF2B5EF4-FFF2-40B4-BE49-F238E27FC236}">
                <a16:creationId xmlns:a16="http://schemas.microsoft.com/office/drawing/2014/main" id="{A34FD345-CA89-4CE9-ACBA-C83FB6C5C64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4097380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normAutofit/>
          </a:bodyPr>
          <a:lstStyle/>
          <a:p>
            <a:r>
              <a:rPr lang="en-US" dirty="0"/>
              <a:t>MEET THE TEAM</a:t>
            </a:r>
          </a:p>
        </p:txBody>
      </p:sp>
      <p:pic>
        <p:nvPicPr>
          <p:cNvPr id="93" name="Picture Placeholder 92" descr="team member&#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 Placehold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a:lstStyle/>
          <a:p>
            <a:r>
              <a:rPr lang="en-US" dirty="0"/>
              <a:t>Takuma Hayashi</a:t>
            </a:r>
          </a:p>
        </p:txBody>
      </p:sp>
      <p:sp>
        <p:nvSpPr>
          <p:cNvPr id="17" name="Text Placehold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a:lstStyle/>
          <a:p>
            <a:r>
              <a:rPr lang="en-US" dirty="0"/>
              <a:t>President</a:t>
            </a:r>
          </a:p>
        </p:txBody>
      </p:sp>
      <p:pic>
        <p:nvPicPr>
          <p:cNvPr id="95" name="Picture Placeholder 94" descr="team member">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27150" y="2432304"/>
            <a:ext cx="1828800" cy="1682496"/>
          </a:xfrm>
        </p:spPr>
      </p:pic>
      <p:sp>
        <p:nvSpPr>
          <p:cNvPr id="19" name="Text Placehold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a:lstStyle/>
          <a:p>
            <a:r>
              <a:rPr lang="en-US" dirty="0"/>
              <a:t>Mirjam Nilsson</a:t>
            </a:r>
          </a:p>
        </p:txBody>
      </p:sp>
      <p:sp>
        <p:nvSpPr>
          <p:cNvPr id="20" name="Text Placehold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a:lstStyle/>
          <a:p>
            <a:r>
              <a:rPr lang="en-US" dirty="0"/>
              <a:t>Chief Executive Officer</a:t>
            </a:r>
          </a:p>
        </p:txBody>
      </p:sp>
      <p:pic>
        <p:nvPicPr>
          <p:cNvPr id="97" name="Picture Placeholder 96" descr="team member">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578864" y="2432304"/>
            <a:ext cx="1828800" cy="1682496"/>
          </a:xfrm>
        </p:spPr>
      </p:pic>
      <p:sp>
        <p:nvSpPr>
          <p:cNvPr id="22" name="Text Placehold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a:lstStyle/>
          <a:p>
            <a:r>
              <a:rPr lang="en-US" dirty="0"/>
              <a:t>Flora Berggren</a:t>
            </a:r>
          </a:p>
        </p:txBody>
      </p:sp>
      <p:sp>
        <p:nvSpPr>
          <p:cNvPr id="23" name="Text Placehold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a:lstStyle/>
          <a:p>
            <a:r>
              <a:rPr lang="en-US" dirty="0"/>
              <a:t>Chief Operations Officer</a:t>
            </a:r>
          </a:p>
        </p:txBody>
      </p:sp>
      <p:pic>
        <p:nvPicPr>
          <p:cNvPr id="99" name="Picture Placeholder 98" descr="team member">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302512" y="2432304"/>
            <a:ext cx="1828800" cy="1682496"/>
          </a:xfrm>
        </p:spPr>
      </p:pic>
      <p:sp>
        <p:nvSpPr>
          <p:cNvPr id="44" name="Text Placehold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a:lstStyle/>
          <a:p>
            <a:r>
              <a:rPr lang="en-US" dirty="0"/>
              <a:t>Rajesh Santoshi</a:t>
            </a:r>
          </a:p>
        </p:txBody>
      </p:sp>
      <p:sp>
        <p:nvSpPr>
          <p:cNvPr id="45" name="Text Placehold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a:lstStyle/>
          <a:p>
            <a:r>
              <a:rPr lang="en-US" dirty="0"/>
              <a:t>VP Marketing</a:t>
            </a:r>
          </a:p>
        </p:txBody>
      </p:sp>
      <p:sp>
        <p:nvSpPr>
          <p:cNvPr id="3" name="Date Placeholder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187751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FULL TEAM</a:t>
            </a:r>
          </a:p>
        </p:txBody>
      </p:sp>
      <p:pic>
        <p:nvPicPr>
          <p:cNvPr id="38" name="Picture Placeholder 37" descr="team member">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a:lstStyle/>
          <a:p>
            <a:r>
              <a:rPr lang="en-US" dirty="0"/>
              <a:t>Takuma Hayashi</a:t>
            </a:r>
          </a:p>
        </p:txBody>
      </p:sp>
      <p:sp>
        <p:nvSpPr>
          <p:cNvPr id="6" name="Text Placehold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a:lstStyle/>
          <a:p>
            <a:r>
              <a:rPr lang="en-US" dirty="0"/>
              <a:t>President</a:t>
            </a:r>
          </a:p>
        </p:txBody>
      </p:sp>
      <p:pic>
        <p:nvPicPr>
          <p:cNvPr id="62" name="Picture Placeholder 61" descr="team member&#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a:stretch/>
        </p:blipFill>
        <p:spPr>
          <a:xfrm>
            <a:off x="1056132" y="4227957"/>
            <a:ext cx="1691640" cy="1325880"/>
          </a:xfrm>
        </p:spPr>
      </p:pic>
      <p:sp>
        <p:nvSpPr>
          <p:cNvPr id="19" name="Text Placehold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a:lstStyle/>
          <a:p>
            <a:r>
              <a:rPr lang="en-US" dirty="0"/>
              <a:t>Graham Barnes</a:t>
            </a:r>
          </a:p>
        </p:txBody>
      </p:sp>
      <p:sp>
        <p:nvSpPr>
          <p:cNvPr id="20" name="Text Placehold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87343"/>
            <a:ext cx="1920240" cy="228600"/>
          </a:xfrm>
        </p:spPr>
        <p:txBody>
          <a:bodyPr/>
          <a:lstStyle/>
          <a:p>
            <a:r>
              <a:rPr lang="en-US" dirty="0"/>
              <a:t>VP Product</a:t>
            </a:r>
          </a:p>
        </p:txBody>
      </p:sp>
      <p:pic>
        <p:nvPicPr>
          <p:cNvPr id="48" name="Picture Placeholder 47" descr="team member">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54455" y="1913382"/>
            <a:ext cx="1691640" cy="1325880"/>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a:lstStyle/>
          <a:p>
            <a:r>
              <a:rPr lang="en-US" dirty="0"/>
              <a:t>Mirjam Nilsson</a:t>
            </a:r>
          </a:p>
        </p:txBody>
      </p:sp>
      <p:sp>
        <p:nvSpPr>
          <p:cNvPr id="11" name="Text Placehold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95369"/>
            <a:ext cx="1920240" cy="228600"/>
          </a:xfrm>
        </p:spPr>
        <p:txBody>
          <a:bodyPr/>
          <a:lstStyle/>
          <a:p>
            <a:r>
              <a:rPr lang="en-US" dirty="0"/>
              <a:t>Chief Executive Officer</a:t>
            </a:r>
          </a:p>
        </p:txBody>
      </p:sp>
      <p:pic>
        <p:nvPicPr>
          <p:cNvPr id="64" name="Picture Placeholder 63" descr="team member&#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5">
            <a:extLst>
              <a:ext uri="{28A0092B-C50C-407E-A947-70E740481C1C}">
                <a14:useLocalDpi xmlns:a14="http://schemas.microsoft.com/office/drawing/2010/main" val="0"/>
              </a:ext>
            </a:extLst>
          </a:blip>
          <a:srcRect/>
          <a:stretch/>
        </p:blipFill>
        <p:spPr>
          <a:xfrm>
            <a:off x="3854196" y="4227957"/>
            <a:ext cx="1691640" cy="1325880"/>
          </a:xfrm>
        </p:spPr>
      </p:pic>
      <p:sp>
        <p:nvSpPr>
          <p:cNvPr id="22" name="Text Placehold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a:lstStyle/>
          <a:p>
            <a:r>
              <a:rPr lang="en-US" dirty="0"/>
              <a:t>Rowan Murphy</a:t>
            </a:r>
          </a:p>
        </p:txBody>
      </p:sp>
      <p:sp>
        <p:nvSpPr>
          <p:cNvPr id="23" name="Text Placehold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89320"/>
            <a:ext cx="1920240" cy="228600"/>
          </a:xfrm>
        </p:spPr>
        <p:txBody>
          <a:bodyPr/>
          <a:lstStyle/>
          <a:p>
            <a:r>
              <a:rPr lang="en-US" dirty="0"/>
              <a:t>SEO Strategist</a:t>
            </a:r>
          </a:p>
        </p:txBody>
      </p:sp>
      <p:pic>
        <p:nvPicPr>
          <p:cNvPr id="50" name="Picture Placeholder 49" descr="team member">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Lst>
          </a:blip>
          <a:srcRect/>
          <a:stretch/>
        </p:blipFill>
        <p:spPr>
          <a:xfrm>
            <a:off x="6652778" y="1913382"/>
            <a:ext cx="1691640" cy="1325880"/>
          </a:xfrm>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a:lstStyle/>
          <a:p>
            <a:r>
              <a:rPr lang="en-US" dirty="0"/>
              <a:t>Flora Berggren</a:t>
            </a:r>
          </a:p>
        </p:txBody>
      </p:sp>
      <p:sp>
        <p:nvSpPr>
          <p:cNvPr id="14" name="Text Placehold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a:lstStyle/>
          <a:p>
            <a:r>
              <a:rPr lang="en-US" dirty="0"/>
              <a:t>Chief Operations Officer</a:t>
            </a:r>
          </a:p>
        </p:txBody>
      </p:sp>
      <p:pic>
        <p:nvPicPr>
          <p:cNvPr id="66" name="Picture Placeholder 65" descr="team member&#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7">
            <a:extLst>
              <a:ext uri="{28A0092B-C50C-407E-A947-70E740481C1C}">
                <a14:useLocalDpi xmlns:a14="http://schemas.microsoft.com/office/drawing/2010/main" val="0"/>
              </a:ext>
            </a:extLst>
          </a:blip>
          <a:srcRect/>
          <a:stretch/>
        </p:blipFill>
        <p:spPr>
          <a:xfrm>
            <a:off x="6652260" y="4227957"/>
            <a:ext cx="1691640" cy="1325880"/>
          </a:xfrm>
        </p:spPr>
      </p:pic>
      <p:sp>
        <p:nvSpPr>
          <p:cNvPr id="25" name="Text Placehold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a:lstStyle/>
          <a:p>
            <a:r>
              <a:rPr lang="en-US" dirty="0"/>
              <a:t>Elizabeth Moore</a:t>
            </a:r>
          </a:p>
        </p:txBody>
      </p:sp>
      <p:sp>
        <p:nvSpPr>
          <p:cNvPr id="26" name="Text Placehold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a:lstStyle/>
          <a:p>
            <a:r>
              <a:rPr lang="en-US" dirty="0"/>
              <a:t>Product Designer</a:t>
            </a:r>
          </a:p>
        </p:txBody>
      </p:sp>
      <p:pic>
        <p:nvPicPr>
          <p:cNvPr id="52" name="Picture Placeholder 51" descr="team member&#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8">
            <a:extLst>
              <a:ext uri="{28A0092B-C50C-407E-A947-70E740481C1C}">
                <a14:useLocalDpi xmlns:a14="http://schemas.microsoft.com/office/drawing/2010/main" val="0"/>
              </a:ext>
            </a:extLst>
          </a:blip>
          <a:srcRect/>
          <a:stretch/>
        </p:blipFill>
        <p:spPr>
          <a:xfrm>
            <a:off x="9451102" y="1913382"/>
            <a:ext cx="1691640" cy="1325880"/>
          </a:xfrm>
        </p:spPr>
      </p:pic>
      <p:sp>
        <p:nvSpPr>
          <p:cNvPr id="16" name="Text Placehold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a:lstStyle/>
          <a:p>
            <a:r>
              <a:rPr lang="en-US" dirty="0"/>
              <a:t>Rajesh Santoshi</a:t>
            </a:r>
          </a:p>
        </p:txBody>
      </p:sp>
      <p:sp>
        <p:nvSpPr>
          <p:cNvPr id="17" name="Text Placehold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95369"/>
            <a:ext cx="1920240" cy="228600"/>
          </a:xfrm>
        </p:spPr>
        <p:txBody>
          <a:bodyPr/>
          <a:lstStyle/>
          <a:p>
            <a:r>
              <a:rPr lang="en-US" dirty="0"/>
              <a:t>VP Marketing</a:t>
            </a:r>
          </a:p>
        </p:txBody>
      </p:sp>
      <p:pic>
        <p:nvPicPr>
          <p:cNvPr id="68" name="Picture Placeholder 67" descr="team member&#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9">
            <a:extLst>
              <a:ext uri="{28A0092B-C50C-407E-A947-70E740481C1C}">
                <a14:useLocalDpi xmlns:a14="http://schemas.microsoft.com/office/drawing/2010/main" val="0"/>
              </a:ext>
            </a:extLst>
          </a:blip>
          <a:srcRect/>
          <a:stretch/>
        </p:blipFill>
        <p:spPr>
          <a:xfrm>
            <a:off x="9450324" y="4227957"/>
            <a:ext cx="1691640" cy="1325880"/>
          </a:xfrm>
        </p:spPr>
      </p:pic>
      <p:sp>
        <p:nvSpPr>
          <p:cNvPr id="28" name="Text Placehold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a:lstStyle/>
          <a:p>
            <a:r>
              <a:rPr lang="en-US" dirty="0"/>
              <a:t>Robin Kline</a:t>
            </a:r>
          </a:p>
        </p:txBody>
      </p:sp>
      <p:sp>
        <p:nvSpPr>
          <p:cNvPr id="35" name="Text Placehold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a:lstStyle/>
          <a:p>
            <a:r>
              <a:rPr lang="en-US" dirty="0"/>
              <a:t>Content Developer</a:t>
            </a:r>
          </a:p>
        </p:txBody>
      </p:sp>
      <p:sp>
        <p:nvSpPr>
          <p:cNvPr id="3" name="Date Placeholder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52D5-79D1-472D-A29A-E1E6F1C209B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56" name="Content Placeholder 55" descr="pie chart">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4077810985"/>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 Placeholder 21">
            <a:extLst>
              <a:ext uri="{FF2B5EF4-FFF2-40B4-BE49-F238E27FC236}">
                <a16:creationId xmlns:a16="http://schemas.microsoft.com/office/drawing/2014/main" id="{7B9A799C-8F27-4895-85E0-BD68E0239DAF}"/>
              </a:ext>
            </a:extLst>
          </p:cNvPr>
          <p:cNvSpPr>
            <a:spLocks noGrp="1"/>
          </p:cNvSpPr>
          <p:nvPr>
            <p:ph type="body" sz="quarter" idx="14"/>
          </p:nvPr>
        </p:nvSpPr>
        <p:spPr>
          <a:xfrm>
            <a:off x="914400" y="3886200"/>
            <a:ext cx="2057400" cy="548640"/>
          </a:xfrm>
        </p:spPr>
        <p:txBody>
          <a:bodyPr/>
          <a:lstStyle/>
          <a:p>
            <a:r>
              <a:rPr lang="en-US" dirty="0"/>
              <a:t>PROPERTIES</a:t>
            </a:r>
          </a:p>
        </p:txBody>
      </p:sp>
      <p:sp>
        <p:nvSpPr>
          <p:cNvPr id="34" name="Text Placeholder 33">
            <a:extLst>
              <a:ext uri="{FF2B5EF4-FFF2-40B4-BE49-F238E27FC236}">
                <a16:creationId xmlns:a16="http://schemas.microsoft.com/office/drawing/2014/main" id="{54B16A7E-A664-441C-A7E3-BCE7A40053A5}"/>
              </a:ext>
            </a:extLst>
          </p:cNvPr>
          <p:cNvSpPr>
            <a:spLocks noGrp="1"/>
          </p:cNvSpPr>
          <p:nvPr>
            <p:ph type="body" sz="quarter" idx="32"/>
          </p:nvPr>
        </p:nvSpPr>
        <p:spPr>
          <a:xfrm>
            <a:off x="914400" y="4544568"/>
            <a:ext cx="2057400" cy="274320"/>
          </a:xfrm>
        </p:spPr>
        <p:txBody>
          <a:bodyPr/>
          <a:lstStyle/>
          <a:p>
            <a:r>
              <a:rPr lang="en-US" dirty="0"/>
              <a:t>$12,000</a:t>
            </a:r>
          </a:p>
        </p:txBody>
      </p:sp>
      <p:sp>
        <p:nvSpPr>
          <p:cNvPr id="23" name="Text Placeholder 22">
            <a:extLst>
              <a:ext uri="{FF2B5EF4-FFF2-40B4-BE49-F238E27FC236}">
                <a16:creationId xmlns:a16="http://schemas.microsoft.com/office/drawing/2014/main" id="{4D14FC78-1753-431B-B8F5-90E1FB7CB142}"/>
              </a:ext>
            </a:extLst>
          </p:cNvPr>
          <p:cNvSpPr>
            <a:spLocks noGrp="1"/>
          </p:cNvSpPr>
          <p:nvPr>
            <p:ph type="body" sz="quarter" idx="15"/>
          </p:nvPr>
        </p:nvSpPr>
        <p:spPr>
          <a:xfrm>
            <a:off x="914400" y="4919472"/>
            <a:ext cx="2057400" cy="914400"/>
          </a:xfrm>
        </p:spPr>
        <p:txBody>
          <a:bodyPr/>
          <a:lstStyle/>
          <a:p>
            <a:r>
              <a:rPr lang="en-ZA" dirty="0"/>
              <a:t>Revenue obtained from property rentals</a:t>
            </a:r>
          </a:p>
        </p:txBody>
      </p:sp>
      <p:graphicFrame>
        <p:nvGraphicFramePr>
          <p:cNvPr id="59" name="Content Placeholder 58" descr="pie chart&#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1044263881"/>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 Placeholder 24">
            <a:extLst>
              <a:ext uri="{FF2B5EF4-FFF2-40B4-BE49-F238E27FC236}">
                <a16:creationId xmlns:a16="http://schemas.microsoft.com/office/drawing/2014/main" id="{43F6CB49-6C64-4681-9E98-E3A2C31ADCCB}"/>
              </a:ext>
            </a:extLst>
          </p:cNvPr>
          <p:cNvSpPr>
            <a:spLocks noGrp="1"/>
          </p:cNvSpPr>
          <p:nvPr>
            <p:ph type="body" sz="quarter" idx="23"/>
          </p:nvPr>
        </p:nvSpPr>
        <p:spPr>
          <a:xfrm>
            <a:off x="3679826" y="3886200"/>
            <a:ext cx="2057400" cy="548640"/>
          </a:xfrm>
        </p:spPr>
        <p:txBody>
          <a:bodyPr/>
          <a:lstStyle/>
          <a:p>
            <a:r>
              <a:rPr lang="en-US" dirty="0"/>
              <a:t>ANGEL INVESTMENTS</a:t>
            </a:r>
          </a:p>
        </p:txBody>
      </p:sp>
      <p:sp>
        <p:nvSpPr>
          <p:cNvPr id="35" name="Text Placeholder 34">
            <a:extLst>
              <a:ext uri="{FF2B5EF4-FFF2-40B4-BE49-F238E27FC236}">
                <a16:creationId xmlns:a16="http://schemas.microsoft.com/office/drawing/2014/main" id="{213A1C37-F5D9-4F1A-B4DC-0790310155F0}"/>
              </a:ext>
            </a:extLst>
          </p:cNvPr>
          <p:cNvSpPr>
            <a:spLocks noGrp="1"/>
          </p:cNvSpPr>
          <p:nvPr>
            <p:ph type="body" sz="quarter" idx="33"/>
          </p:nvPr>
        </p:nvSpPr>
        <p:spPr>
          <a:xfrm>
            <a:off x="3679826" y="4544568"/>
            <a:ext cx="2057400" cy="274320"/>
          </a:xfrm>
        </p:spPr>
        <p:txBody>
          <a:bodyPr/>
          <a:lstStyle/>
          <a:p>
            <a:r>
              <a:rPr lang="en-US" dirty="0"/>
              <a:t>$14,000</a:t>
            </a:r>
          </a:p>
        </p:txBody>
      </p:sp>
      <p:sp>
        <p:nvSpPr>
          <p:cNvPr id="26" name="Text Placeholder 25">
            <a:extLst>
              <a:ext uri="{FF2B5EF4-FFF2-40B4-BE49-F238E27FC236}">
                <a16:creationId xmlns:a16="http://schemas.microsoft.com/office/drawing/2014/main" id="{30F312E1-B73C-4A9F-BE0B-3F7086F2EF94}"/>
              </a:ext>
            </a:extLst>
          </p:cNvPr>
          <p:cNvSpPr>
            <a:spLocks noGrp="1"/>
          </p:cNvSpPr>
          <p:nvPr>
            <p:ph type="body" sz="quarter" idx="24"/>
          </p:nvPr>
        </p:nvSpPr>
        <p:spPr>
          <a:xfrm>
            <a:off x="3679826" y="4919472"/>
            <a:ext cx="2057400" cy="914400"/>
          </a:xfrm>
        </p:spPr>
        <p:txBody>
          <a:bodyPr/>
          <a:lstStyle/>
          <a:p>
            <a:r>
              <a:rPr lang="en-ZA" dirty="0"/>
              <a:t>Amount obtained through other investors</a:t>
            </a:r>
          </a:p>
        </p:txBody>
      </p:sp>
      <p:graphicFrame>
        <p:nvGraphicFramePr>
          <p:cNvPr id="62" name="Content Placeholder 61" descr="pie chart&#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1536824150"/>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 Placeholder 30">
            <a:extLst>
              <a:ext uri="{FF2B5EF4-FFF2-40B4-BE49-F238E27FC236}">
                <a16:creationId xmlns:a16="http://schemas.microsoft.com/office/drawing/2014/main" id="{99CE77AE-959F-4E62-926C-F8B6665E125A}"/>
              </a:ext>
            </a:extLst>
          </p:cNvPr>
          <p:cNvSpPr>
            <a:spLocks noGrp="1"/>
          </p:cNvSpPr>
          <p:nvPr>
            <p:ph type="body" sz="quarter" idx="29"/>
          </p:nvPr>
        </p:nvSpPr>
        <p:spPr>
          <a:xfrm>
            <a:off x="6445252" y="3886200"/>
            <a:ext cx="2057400" cy="548640"/>
          </a:xfrm>
        </p:spPr>
        <p:txBody>
          <a:bodyPr/>
          <a:lstStyle/>
          <a:p>
            <a:r>
              <a:rPr lang="en-US" dirty="0"/>
              <a:t>CASH</a:t>
            </a:r>
          </a:p>
        </p:txBody>
      </p:sp>
      <p:sp>
        <p:nvSpPr>
          <p:cNvPr id="53" name="Text Placeholder 52">
            <a:extLst>
              <a:ext uri="{FF2B5EF4-FFF2-40B4-BE49-F238E27FC236}">
                <a16:creationId xmlns:a16="http://schemas.microsoft.com/office/drawing/2014/main" id="{FF93C3E6-8E74-4435-BD01-3D53868C531A}"/>
              </a:ext>
            </a:extLst>
          </p:cNvPr>
          <p:cNvSpPr>
            <a:spLocks noGrp="1"/>
          </p:cNvSpPr>
          <p:nvPr>
            <p:ph type="body" sz="quarter" idx="35"/>
          </p:nvPr>
        </p:nvSpPr>
        <p:spPr>
          <a:xfrm>
            <a:off x="6445252" y="4544568"/>
            <a:ext cx="2057400" cy="274320"/>
          </a:xfrm>
        </p:spPr>
        <p:txBody>
          <a:bodyPr/>
          <a:lstStyle/>
          <a:p>
            <a:r>
              <a:rPr lang="en-US" dirty="0"/>
              <a:t>$32,000</a:t>
            </a:r>
          </a:p>
        </p:txBody>
      </p:sp>
      <p:sp>
        <p:nvSpPr>
          <p:cNvPr id="32" name="Text Placeholder 31">
            <a:extLst>
              <a:ext uri="{FF2B5EF4-FFF2-40B4-BE49-F238E27FC236}">
                <a16:creationId xmlns:a16="http://schemas.microsoft.com/office/drawing/2014/main" id="{7D2AE02F-05E9-4281-AFC0-9BF7DD117E11}"/>
              </a:ext>
            </a:extLst>
          </p:cNvPr>
          <p:cNvSpPr>
            <a:spLocks noGrp="1"/>
          </p:cNvSpPr>
          <p:nvPr>
            <p:ph type="body" sz="quarter" idx="30"/>
          </p:nvPr>
        </p:nvSpPr>
        <p:spPr>
          <a:xfrm>
            <a:off x="6445252" y="4919472"/>
            <a:ext cx="2057400" cy="914400"/>
          </a:xfrm>
        </p:spPr>
        <p:txBody>
          <a:bodyPr/>
          <a:lstStyle/>
          <a:p>
            <a:r>
              <a:rPr lang="en-ZA" noProof="1"/>
              <a:t>Liquid cash we have on hand</a:t>
            </a:r>
          </a:p>
        </p:txBody>
      </p:sp>
      <p:graphicFrame>
        <p:nvGraphicFramePr>
          <p:cNvPr id="65" name="Content Placeholder 64" descr="pie chart">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1584766373"/>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 Placeholder 27">
            <a:extLst>
              <a:ext uri="{FF2B5EF4-FFF2-40B4-BE49-F238E27FC236}">
                <a16:creationId xmlns:a16="http://schemas.microsoft.com/office/drawing/2014/main" id="{A254048C-E445-461C-ADA2-EC4811E4031E}"/>
              </a:ext>
            </a:extLst>
          </p:cNvPr>
          <p:cNvSpPr>
            <a:spLocks noGrp="1"/>
          </p:cNvSpPr>
          <p:nvPr>
            <p:ph type="body" sz="quarter" idx="26"/>
          </p:nvPr>
        </p:nvSpPr>
        <p:spPr>
          <a:xfrm>
            <a:off x="9210677" y="3886200"/>
            <a:ext cx="2057400" cy="548640"/>
          </a:xfrm>
        </p:spPr>
        <p:txBody>
          <a:bodyPr/>
          <a:lstStyle/>
          <a:p>
            <a:r>
              <a:rPr lang="en-US" dirty="0"/>
              <a:t>SHARES</a:t>
            </a:r>
          </a:p>
        </p:txBody>
      </p:sp>
      <p:sp>
        <p:nvSpPr>
          <p:cNvPr id="36" name="Text Placeholder 35">
            <a:extLst>
              <a:ext uri="{FF2B5EF4-FFF2-40B4-BE49-F238E27FC236}">
                <a16:creationId xmlns:a16="http://schemas.microsoft.com/office/drawing/2014/main" id="{60BBBA0C-5FDB-4DF4-B5EA-FD57309071DA}"/>
              </a:ext>
            </a:extLst>
          </p:cNvPr>
          <p:cNvSpPr>
            <a:spLocks noGrp="1"/>
          </p:cNvSpPr>
          <p:nvPr>
            <p:ph type="body" sz="quarter" idx="34"/>
          </p:nvPr>
        </p:nvSpPr>
        <p:spPr>
          <a:xfrm>
            <a:off x="9210677" y="4544568"/>
            <a:ext cx="2057400" cy="274320"/>
          </a:xfrm>
        </p:spPr>
        <p:txBody>
          <a:bodyPr/>
          <a:lstStyle/>
          <a:p>
            <a:r>
              <a:rPr lang="en-US" dirty="0"/>
              <a:t>$82,000</a:t>
            </a:r>
          </a:p>
        </p:txBody>
      </p:sp>
      <p:sp>
        <p:nvSpPr>
          <p:cNvPr id="29" name="Text Placeholder 28">
            <a:extLst>
              <a:ext uri="{FF2B5EF4-FFF2-40B4-BE49-F238E27FC236}">
                <a16:creationId xmlns:a16="http://schemas.microsoft.com/office/drawing/2014/main" id="{E90CE37C-7708-4DBF-9307-B4F41A33D3A4}"/>
              </a:ext>
            </a:extLst>
          </p:cNvPr>
          <p:cNvSpPr>
            <a:spLocks noGrp="1"/>
          </p:cNvSpPr>
          <p:nvPr>
            <p:ph type="body" sz="quarter" idx="27"/>
          </p:nvPr>
        </p:nvSpPr>
        <p:spPr>
          <a:xfrm>
            <a:off x="9210677" y="4919472"/>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6DAC2D98-D89E-4928-B0E2-D5F091C622FB}"/>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EE046249-3393-41B7-8247-65648080FE7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415792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At Contoso, we believe in giving 110%. By using energy efficient building methods, we help commercial businesses grow and foster a consumer first mindset. We thrive because of our market knowledge and a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Derek Hahn​</a:t>
            </a:r>
          </a:p>
          <a:p>
            <a:r>
              <a:rPr lang="en-US" dirty="0" err="1">
                <a:hlinkClick r:id="rId2"/>
              </a:rPr>
              <a:t>info@roostercoop.ninja</a:t>
            </a:r>
            <a:endParaRPr lang="en-US" dirty="0"/>
          </a:p>
          <a:p>
            <a:r>
              <a:rPr lang="en-US" dirty="0"/>
              <a:t>https://github.com/roostercoopllc/dSmarket</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en-US" dirty="0"/>
              <a:t>This was a solution create by two people who wanted to have a real-world project and an objective for learn not only web3 but also the Flutter framework. </a:t>
            </a:r>
          </a:p>
          <a:p>
            <a:r>
              <a:rPr lang="en-US" dirty="0"/>
              <a:t>This is our first non-academic exploration into the subject and we had fun. We have always had a passion for mobile development and the idea of a world with without centralized control.</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405441" y="1671517"/>
            <a:ext cx="4114800" cy="365760"/>
          </a:xfrm>
        </p:spPr>
        <p:txBody>
          <a:bodyPr>
            <a:noAutofit/>
          </a:bodyPr>
          <a:lstStyle/>
          <a:p>
            <a:r>
              <a:rPr lang="en-US" dirty="0"/>
              <a:t>Why should I care about Crypto?</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392064" y="2101501"/>
            <a:ext cx="4310564" cy="1188720"/>
          </a:xfrm>
        </p:spPr>
        <p:txBody>
          <a:bodyPr vert="horz" lIns="91440" tIns="45720" rIns="91440" bIns="45720" rtlCol="0" anchor="t">
            <a:normAutofit fontScale="55000" lnSpcReduction="20000"/>
          </a:bodyPr>
          <a:lstStyle/>
          <a:p>
            <a:r>
              <a:rPr lang="en-US" dirty="0"/>
              <a:t>Most crypto applications do not solve problems for users. Instead, most </a:t>
            </a:r>
            <a:r>
              <a:rPr lang="en-US" dirty="0" err="1"/>
              <a:t>dApps</a:t>
            </a:r>
            <a:r>
              <a:rPr lang="en-US" dirty="0"/>
              <a:t> have similar user base groups that are already looking to try and utilize crypto. The best way to increase adoption, and provide value to the greater good, is to make crypto usable and manageable in a way that people can understand it’s value.</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405441" y="3414657"/>
            <a:ext cx="4297187" cy="365760"/>
          </a:xfrm>
        </p:spPr>
        <p:txBody>
          <a:bodyPr>
            <a:noAutofit/>
          </a:bodyPr>
          <a:lstStyle/>
          <a:p>
            <a:r>
              <a:rPr lang="en-US" dirty="0"/>
              <a:t>Current Groups in Crypto and </a:t>
            </a:r>
            <a:r>
              <a:rPr lang="en-US" dirty="0" err="1"/>
              <a:t>dApps</a:t>
            </a:r>
            <a:endParaRPr lang="en-US" dirty="0"/>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209007" y="3827737"/>
            <a:ext cx="4493620" cy="2665137"/>
          </a:xfrm>
        </p:spPr>
        <p:txBody>
          <a:bodyPr>
            <a:normAutofit fontScale="92500"/>
          </a:bodyPr>
          <a:lstStyle/>
          <a:p>
            <a:pPr marL="285750" indent="-285750">
              <a:buFont typeface="Arial" panose="020B0604020202020204" pitchFamily="34" charset="0"/>
              <a:buChar char="•"/>
            </a:pPr>
            <a:r>
              <a:rPr lang="en-US" b="1" dirty="0" err="1"/>
              <a:t>DeFi</a:t>
            </a:r>
            <a:r>
              <a:rPr lang="en-US" b="1" dirty="0"/>
              <a:t> </a:t>
            </a:r>
            <a:r>
              <a:rPr lang="en-US" dirty="0"/>
              <a:t>– The vast majority of </a:t>
            </a:r>
            <a:r>
              <a:rPr lang="en-US" dirty="0" err="1"/>
              <a:t>dApps</a:t>
            </a:r>
            <a:r>
              <a:rPr lang="en-US" dirty="0"/>
              <a:t> are simply a way to programmatically utilize digital tokens. </a:t>
            </a:r>
          </a:p>
          <a:p>
            <a:pPr marL="285750" indent="-285750">
              <a:buFont typeface="Arial" panose="020B0604020202020204" pitchFamily="34" charset="0"/>
              <a:buChar char="•"/>
            </a:pPr>
            <a:r>
              <a:rPr lang="en-US" b="1" dirty="0"/>
              <a:t>Art Enthusiasts </a:t>
            </a:r>
            <a:r>
              <a:rPr lang="en-US" dirty="0"/>
              <a:t>– Similar to the finances. Most individuals don’t have money for fine art. Why would they take the time to understand the niceties of individual tokens which makes unique digital assets.</a:t>
            </a:r>
          </a:p>
          <a:p>
            <a:pPr marL="285750" indent="-285750">
              <a:buFont typeface="Arial" panose="020B0604020202020204" pitchFamily="34" charset="0"/>
              <a:buChar char="•"/>
            </a:pPr>
            <a:r>
              <a:rPr lang="en-US" b="1" dirty="0"/>
              <a:t>Gamers  </a:t>
            </a:r>
            <a:r>
              <a:rPr lang="en-US" dirty="0"/>
              <a:t>– Videogames that are backed on crypto will eventually be awesome when the metaverse takes off. Until then, the only reason people play games with crypto is because they already play videogames.</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Problem in one sentence:</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normAutofit/>
          </a:bodyPr>
          <a:lstStyle/>
          <a:p>
            <a:r>
              <a:rPr lang="en-US" dirty="0"/>
              <a:t>How does someone participate and understand the crypto ecosystem in a straightforward, streamlined way, that is like ways they already interact. </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Barriers for general use</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6"/>
            <a:ext cx="3657600" cy="2528611"/>
          </a:xfrm>
        </p:spPr>
        <p:txBody>
          <a:bodyPr>
            <a:normAutofit fontScale="62500" lnSpcReduction="20000"/>
          </a:bodyPr>
          <a:lstStyle/>
          <a:p>
            <a:r>
              <a:rPr lang="en-US" b="1" dirty="0"/>
              <a:t>Finance is hard for a lot of people around the world: </a:t>
            </a:r>
            <a:r>
              <a:rPr lang="en-US" dirty="0"/>
              <a:t>With most of the world's population living from paycheck to paycheck, most do not have the assets necessary to invest, play, or whatever “dabbling” means in this realm.</a:t>
            </a:r>
            <a:endParaRPr lang="en-US" b="1" dirty="0"/>
          </a:p>
          <a:p>
            <a:r>
              <a:rPr lang="en-US" b="1" dirty="0"/>
              <a:t>If you don’t like Art, why would you like crypto Art: </a:t>
            </a:r>
            <a:r>
              <a:rPr lang="en-US" dirty="0"/>
              <a:t>Art also has barriers itself for the non elite or counterculture populous.</a:t>
            </a:r>
            <a:endParaRPr lang="en-US" b="1" dirty="0"/>
          </a:p>
          <a:p>
            <a:r>
              <a:rPr lang="en-US" b="1" dirty="0"/>
              <a:t>Most gamers already appreciate technology: </a:t>
            </a:r>
            <a:r>
              <a:rPr lang="en-US" dirty="0"/>
              <a:t>Videogames are already used to either “in game currency” or buying vouchers outside of the game for digital assets..</a:t>
            </a:r>
          </a:p>
          <a:p>
            <a:endParaRPr lang="en-US" b="1" dirty="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491733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MARKET GAP</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txBody>
          <a:bodyPr vert="horz" lIns="91440" tIns="45720" rIns="91440" bIns="45720" rtlCol="0" anchor="t">
            <a:normAutofit fontScale="55000" lnSpcReduction="20000"/>
          </a:bodyPr>
          <a:lstStyle/>
          <a:p>
            <a:r>
              <a:rPr lang="en-US" b="1" i="1" dirty="0"/>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lang="en-US" dirty="0"/>
              <a:t>. – </a:t>
            </a:r>
            <a:r>
              <a:rPr lang="en-US" dirty="0" err="1"/>
              <a:t>Vitalik</a:t>
            </a:r>
            <a:r>
              <a:rPr lang="en-US" dirty="0"/>
              <a:t> </a:t>
            </a:r>
            <a:r>
              <a:rPr lang="en-US" dirty="0" err="1"/>
              <a:t>Buterin</a:t>
            </a:r>
            <a:endParaRPr lang="en-US" dirty="0"/>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a:noAutofit/>
          </a:bodyPr>
          <a:lstStyle/>
          <a:p>
            <a:r>
              <a:rPr lang="en-US" dirty="0"/>
              <a:t>CUSTOMERS</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8"/>
            <a:ext cx="3657600" cy="2528611"/>
          </a:xfrm>
        </p:spPr>
        <p:txBody>
          <a:bodyPr>
            <a:normAutofit fontScale="62500" lnSpcReduction="20000"/>
          </a:bodyPr>
          <a:lstStyle/>
          <a:p>
            <a:pPr marL="285750" indent="-285750">
              <a:buFont typeface="Arial" panose="020B0604020202020204" pitchFamily="34" charset="0"/>
              <a:buChar char="•"/>
            </a:pPr>
            <a:r>
              <a:rPr lang="en-US" b="1" dirty="0"/>
              <a:t>Service providers</a:t>
            </a:r>
            <a:r>
              <a:rPr lang="en-US" dirty="0"/>
              <a:t> – individuals or organizations who are able to accomplish tasks but don’t know how to solicit the work they are best available to provide. </a:t>
            </a:r>
          </a:p>
          <a:p>
            <a:pPr marL="285750" indent="-285750">
              <a:buFont typeface="Arial" panose="020B0604020202020204" pitchFamily="34" charset="0"/>
              <a:buChar char="•"/>
            </a:pPr>
            <a:r>
              <a:rPr lang="en-US" b="1" dirty="0"/>
              <a:t>Service Requesters</a:t>
            </a:r>
            <a:r>
              <a:rPr lang="en-US" dirty="0"/>
              <a:t> – Individuals or organizations that want to request the service for the exact price and expertise that they require.</a:t>
            </a:r>
          </a:p>
          <a:p>
            <a:pPr marL="285750" indent="-285750">
              <a:buFont typeface="Arial" panose="020B0604020202020204" pitchFamily="34" charset="0"/>
              <a:buChar char="•"/>
            </a:pPr>
            <a:r>
              <a:rPr lang="en-US" b="1" dirty="0"/>
              <a:t>Providers </a:t>
            </a:r>
            <a:r>
              <a:rPr lang="en-US" dirty="0"/>
              <a:t>– The organization that coordinate the contracts that best fit the sub section of society that benefits from their service (i.e. industry specific apps get created). </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COSTS</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normAutofit fontScale="47500" lnSpcReduction="20000"/>
          </a:bodyPr>
          <a:lstStyle/>
          <a:p>
            <a:r>
              <a:rPr lang="en-US" dirty="0"/>
              <a:t>The cost is currently apparent for transactions. While initially this will be a shock of, “oh I have to pay $0.12 to post a job?!” over time will subside since the cost of an individual's privacy and market advantage is worth more than less than the tax on chewing gum and will become apparent over time.</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6"/>
            <a:ext cx="3657600" cy="2528611"/>
          </a:xfrm>
        </p:spPr>
        <p:txBody>
          <a:bodyPr>
            <a:normAutofit fontScale="92500"/>
          </a:bodyPr>
          <a:lstStyle/>
          <a:p>
            <a:r>
              <a:rPr lang="en-US" b="1" dirty="0"/>
              <a:t>Sellers: </a:t>
            </a:r>
            <a:r>
              <a:rPr lang="en-US" dirty="0"/>
              <a:t>Build a reputation for good work independent of centralized (i.e. lawyer guided) mitigation techniques and make honest money</a:t>
            </a:r>
            <a:endParaRPr lang="en-US" b="1" dirty="0"/>
          </a:p>
          <a:p>
            <a:r>
              <a:rPr lang="en-US" b="1" dirty="0"/>
              <a:t>Requesters: </a:t>
            </a:r>
            <a:r>
              <a:rPr lang="en-US" dirty="0"/>
              <a:t>Receive the best service from the most reputable provider, for the best price.</a:t>
            </a:r>
            <a:endParaRPr lang="en-US" b="1" dirty="0"/>
          </a:p>
          <a:p>
            <a:r>
              <a:rPr lang="en-US" b="1" dirty="0"/>
              <a:t>Providers: </a:t>
            </a:r>
            <a:r>
              <a:rPr lang="en-US" dirty="0"/>
              <a:t>Lower cost of operation from connecting to common infrastructure, but with tailored experience.</a:t>
            </a:r>
            <a:endParaRPr lang="en-US" b="1" dirty="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416368"/>
            <a:ext cx="5669280" cy="365760"/>
          </a:xfrm>
        </p:spPr>
        <p:txBody>
          <a:bodyPr>
            <a:noAutofit/>
          </a:bodyPr>
          <a:lstStyle/>
          <a:p>
            <a:r>
              <a:rPr lang="en-US" dirty="0"/>
              <a:t>FOCUS ON THE CORE VALUE ADD</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1833354"/>
            <a:ext cx="5669280" cy="1010430"/>
          </a:xfrm>
        </p:spPr>
        <p:txBody>
          <a:bodyPr vert="horz" lIns="91440" tIns="45720" rIns="91440" bIns="45720" rtlCol="0" anchor="t">
            <a:noAutofit/>
          </a:bodyPr>
          <a:lstStyle/>
          <a:p>
            <a:r>
              <a:rPr lang="en-US" sz="1200" b="1" i="1" dirty="0"/>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lang="en-US" sz="1200" dirty="0"/>
              <a:t>. – </a:t>
            </a:r>
            <a:r>
              <a:rPr lang="en-US" sz="1200" dirty="0" err="1"/>
              <a:t>Vitalik</a:t>
            </a:r>
            <a:r>
              <a:rPr lang="en-US" sz="1200" dirty="0"/>
              <a:t> </a:t>
            </a:r>
            <a:r>
              <a:rPr lang="en-US" sz="1200" dirty="0" err="1"/>
              <a:t>Buterin</a:t>
            </a:r>
            <a:endParaRPr lang="en-US" sz="1200" dirty="0"/>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944624"/>
            <a:ext cx="5669280" cy="365760"/>
          </a:xfrm>
        </p:spPr>
        <p:txBody>
          <a:bodyPr>
            <a:noAutofit/>
          </a:bodyPr>
          <a:lstStyle/>
          <a:p>
            <a:r>
              <a:rPr lang="en-US" dirty="0"/>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15158" y="3255264"/>
            <a:ext cx="5669280" cy="1537462"/>
          </a:xfrm>
        </p:spPr>
        <p:txBody>
          <a:bodyPr>
            <a:normAutofit fontScale="70000" lnSpcReduction="20000"/>
          </a:bodyPr>
          <a:lstStyle/>
          <a:p>
            <a:r>
              <a:rPr lang="en-US" b="1" dirty="0"/>
              <a:t>Sellers: </a:t>
            </a:r>
            <a:r>
              <a:rPr lang="en-US" dirty="0"/>
              <a:t>Build a reputation for good work independent of centralized (i.e. lawyer guided) mitigation techniques and make honest money</a:t>
            </a:r>
            <a:endParaRPr lang="en-US" b="1" dirty="0"/>
          </a:p>
          <a:p>
            <a:r>
              <a:rPr lang="en-US" b="1" dirty="0"/>
              <a:t>Requesters: </a:t>
            </a:r>
            <a:r>
              <a:rPr lang="en-US" dirty="0"/>
              <a:t>Receive the best service from the most reputable provider, for the best price.</a:t>
            </a:r>
            <a:endParaRPr lang="en-US" b="1" dirty="0"/>
          </a:p>
          <a:p>
            <a:r>
              <a:rPr lang="en-US" b="1" dirty="0"/>
              <a:t>Providers: </a:t>
            </a:r>
            <a:r>
              <a:rPr lang="en-US" dirty="0"/>
              <a:t>Lower cost of operation from connecting to common infrastructure, but with tailored experience.</a:t>
            </a:r>
            <a:endParaRPr lang="en-US" b="1" dirty="0"/>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42324" y="4609846"/>
            <a:ext cx="5669280" cy="365760"/>
          </a:xfrm>
        </p:spPr>
        <p:txBody>
          <a:bodyPr>
            <a:noAutofit/>
          </a:bodyPr>
          <a:lstStyle/>
          <a:p>
            <a:r>
              <a:rPr lang="en-US" dirty="0"/>
              <a:t>How does crypto help me?</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3174" y="5026832"/>
            <a:ext cx="5669280" cy="1466043"/>
          </a:xfrm>
        </p:spPr>
        <p:txBody>
          <a:bodyPr>
            <a:normAutofit fontScale="77500" lnSpcReduction="20000"/>
          </a:bodyPr>
          <a:lstStyle/>
          <a:p>
            <a:r>
              <a:rPr lang="en-US" dirty="0"/>
              <a:t>Crypto helps people by illuminating how they only need to enter the contracts that they want to and have unfiltered research in both people they purchase from, and people they solicit business to. And they do it in a manner like many apps they currently use. </a:t>
            </a:r>
            <a:r>
              <a:rPr lang="en-US" b="1" dirty="0"/>
              <a:t>Crypto first becomes the equivalent of a </a:t>
            </a:r>
            <a:r>
              <a:rPr lang="en-US" b="1" dirty="0" err="1"/>
              <a:t>dunkins</a:t>
            </a:r>
            <a:r>
              <a:rPr lang="en-US" b="1" dirty="0"/>
              <a:t> donuts charge card</a:t>
            </a:r>
            <a:r>
              <a:rPr lang="en-US" dirty="0"/>
              <a:t>, and after comfort in using it, the major means of commerce.</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dirty="0"/>
              <a:t>POST</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normAutofit fontScale="70000" lnSpcReduction="20000"/>
          </a:bodyPr>
          <a:lstStyle/>
          <a:p>
            <a:r>
              <a:rPr lang="en-ZA" dirty="0"/>
              <a:t>Post needs, time to completion, and pay for a project without barriers or middlemen that inflate the price and sometimes legally bar access to better products</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ZA" dirty="0"/>
              <a:t>SEARCH</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normAutofit fontScale="77500" lnSpcReduction="20000"/>
          </a:bodyPr>
          <a:lstStyle/>
          <a:p>
            <a:r>
              <a:rPr lang="en-ZA" dirty="0"/>
              <a:t>Providers can search available jobs like an uber, or a grub hub, and then take or refuse jobs at a provider's convenience. </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NEGOTIATE</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normAutofit fontScale="70000" lnSpcReduction="20000"/>
          </a:bodyPr>
          <a:lstStyle/>
          <a:p>
            <a:r>
              <a:rPr lang="en-ZA" dirty="0"/>
              <a:t>The Job provider can negotiate the scope of the task, the time to completion, and the price to ensure the job requirements are best met.</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a:lstStyle/>
          <a:p>
            <a:r>
              <a:rPr lang="en-ZA" dirty="0"/>
              <a:t>REVIEW</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normAutofit fontScale="70000" lnSpcReduction="20000"/>
          </a:bodyPr>
          <a:lstStyle/>
          <a:p>
            <a:r>
              <a:rPr lang="en-ZA" dirty="0"/>
              <a:t>Allow transparent feedback for individuals who want to provide services so that both job solicitors and job providers know exactly the track record of those who can otherwise </a:t>
            </a:r>
            <a:endParaRPr lang="en-US" dirty="0"/>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28191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PRODUCT BENEFITS</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14017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Application Ecosystem</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4531" y="2247214"/>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r>
              <a:rPr lang="en-ZA" sz="1800"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ZA" noProof="1"/>
              <a:t>We based our research on market trends and commercial sales</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86" y="2249595"/>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a:noAutofit/>
          </a:bodyPr>
          <a:lstStyle/>
          <a:p>
            <a:r>
              <a:rPr lang="en-ZA" sz="1800" dirty="0"/>
              <a:t>DESIGN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r>
              <a:rPr lang="en-ZA" noProof="1"/>
              <a:t>We believe people need energy efficient buildings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119" y="2245627"/>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a:bodyPr>
          <a:lstStyle/>
          <a:p>
            <a:r>
              <a:rPr lang="en-ZA" sz="1800"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a:noAutofit/>
          </a:bodyPr>
          <a:lstStyle/>
          <a:p>
            <a:r>
              <a:rPr lang="en-ZA" noProof="1"/>
              <a:t>Minimalist design and easy to build</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MARKET OVERVIEW</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$3B</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ZA" dirty="0"/>
              <a:t>Opportunity to build</a:t>
            </a:r>
          </a:p>
          <a:p>
            <a:r>
              <a:rPr lang="en-ZA" dirty="0"/>
              <a:t>Fully inclusive market</a:t>
            </a:r>
          </a:p>
          <a:p>
            <a:r>
              <a:rPr lang="en-ZA" dirty="0"/>
              <a:t>Total addressable market</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$2B</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lstStyle/>
          <a:p>
            <a:r>
              <a:rPr lang="en-ZA" noProof="1"/>
              <a:t>Few competitors</a:t>
            </a:r>
          </a:p>
          <a:p>
            <a:r>
              <a:rPr lang="en-ZA" noProof="1"/>
              <a:t>Specifically targeted market</a:t>
            </a:r>
          </a:p>
          <a:p>
            <a:r>
              <a:rPr lang="en-ZA" noProof="1"/>
              <a:t>Serviceable obtainable market</a:t>
            </a:r>
            <a:endParaRPr lang="en-ZA"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{43091E9B-01A0-40F2-8131-8989DA81849C}tf16411248_win32</Template>
  <TotalTime>978</TotalTime>
  <Words>1536</Words>
  <Application>Microsoft Office PowerPoint</Application>
  <PresentationFormat>Widescreen</PresentationFormat>
  <Paragraphs>313</Paragraphs>
  <Slides>19</Slides>
  <Notes>5</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 Light</vt:lpstr>
      <vt:lpstr>Calibri</vt:lpstr>
      <vt:lpstr>Posterama</vt:lpstr>
      <vt:lpstr>Office Theme</vt:lpstr>
      <vt:lpstr>dsmarket POlygon: PITCH DECK</vt:lpstr>
      <vt:lpstr>ABOUT US</vt:lpstr>
      <vt:lpstr>PROBLEM</vt:lpstr>
      <vt:lpstr>PROBLEM</vt:lpstr>
      <vt:lpstr>SOLUTION</vt:lpstr>
      <vt:lpstr>PRODUCT OVERVIEW</vt:lpstr>
      <vt:lpstr>PRODUCT BENEFITS</vt:lpstr>
      <vt:lpstr>Application Ecosystem</vt:lpstr>
      <vt:lpstr>MARKET OVERVIEW</vt:lpstr>
      <vt:lpstr>MARKET COMPARISON</vt:lpstr>
      <vt:lpstr>Future features</vt:lpstr>
      <vt:lpstr>TRACTION</vt:lpstr>
      <vt:lpstr>TWO-YEAR ACTION PLAN</vt:lpstr>
      <vt:lpstr>FINANCIALS</vt:lpstr>
      <vt:lpstr>MEET THE TEAM</vt:lpstr>
      <vt:lpstr>MEET 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GigMe: PITCH DECK</dc:title>
  <dc:creator>Derek Hahn</dc:creator>
  <cp:lastModifiedBy>Derek Hahn</cp:lastModifiedBy>
  <cp:revision>23</cp:revision>
  <dcterms:created xsi:type="dcterms:W3CDTF">2022-07-21T02:27:04Z</dcterms:created>
  <dcterms:modified xsi:type="dcterms:W3CDTF">2022-08-06T12:42:45Z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